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67" r:id="rId2"/>
    <p:sldId id="268" r:id="rId3"/>
    <p:sldId id="274" r:id="rId4"/>
    <p:sldId id="275" r:id="rId5"/>
    <p:sldId id="276" r:id="rId6"/>
    <p:sldId id="277" r:id="rId7"/>
    <p:sldId id="278" r:id="rId8"/>
    <p:sldId id="279" r:id="rId9"/>
    <p:sldId id="281" r:id="rId10"/>
    <p:sldId id="280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4F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61290" autoAdjust="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F3C261-7DC1-42C5-8EB8-E9FA3CD189A7}" type="datetimeFigureOut">
              <a:rPr lang="en-US" smtClean="0"/>
              <a:t>8/14/2025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E6D141-2D46-438D-BECE-9D925A61B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549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2c8773d8918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9" name="Google Shape;469;g2c8773d8918_4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0" name="Google Shape;470;g2c8773d8918_4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c8773d8918_4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7" name="Google Shape;497;g2c8773d8918_4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8" name="Google Shape;498;g2c8773d8918_4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c8773d8918_4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8" name="Google Shape;538;g2c8773d8918_4_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9" name="Google Shape;539;g2c8773d8918_4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Kalam"/>
              <a:buNone/>
              <a:defRPr sz="6000" b="1" cap="none">
                <a:latin typeface="Kalam"/>
                <a:ea typeface="Kalam"/>
                <a:cs typeface="Kalam"/>
                <a:sym typeface="Kala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0" name="Google Shape;210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cap="none"/>
            </a:lvl1pPr>
            <a:lvl2pPr lvl="1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/>
            </a:lvl3pPr>
            <a:lvl4pPr lvl="3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211" name="Google Shape;211;p26"/>
          <p:cNvGrpSpPr/>
          <p:nvPr/>
        </p:nvGrpSpPr>
        <p:grpSpPr>
          <a:xfrm>
            <a:off x="10999564" y="5987065"/>
            <a:ext cx="1054465" cy="469689"/>
            <a:chOff x="9841624" y="4115729"/>
            <a:chExt cx="602169" cy="268223"/>
          </a:xfrm>
        </p:grpSpPr>
        <p:sp>
          <p:nvSpPr>
            <p:cNvPr id="212" name="Google Shape;212;p26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217" name="Google Shape;217;p2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6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6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20" name="Google Shape;220;p26"/>
          <p:cNvSpPr/>
          <p:nvPr/>
        </p:nvSpPr>
        <p:spPr>
          <a:xfrm>
            <a:off x="320736" y="652895"/>
            <a:ext cx="319941" cy="319941"/>
          </a:xfrm>
          <a:prstGeom prst="ellipse">
            <a:avLst/>
          </a:prstGeom>
          <a:solidFill>
            <a:srgbClr val="CDF7E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359847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0" name="Google Shape;330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23323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1219170" lvl="1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331" name="Google Shape;331;p35"/>
          <p:cNvGrpSpPr/>
          <p:nvPr/>
        </p:nvGrpSpPr>
        <p:grpSpPr>
          <a:xfrm>
            <a:off x="10999564" y="5987065"/>
            <a:ext cx="1054465" cy="469689"/>
            <a:chOff x="9841624" y="4115729"/>
            <a:chExt cx="602169" cy="268223"/>
          </a:xfrm>
        </p:grpSpPr>
        <p:sp>
          <p:nvSpPr>
            <p:cNvPr id="332" name="Google Shape;332;p35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337" name="Google Shape;337;p3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35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3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40" name="Google Shape;340;p35"/>
          <p:cNvSpPr/>
          <p:nvPr/>
        </p:nvSpPr>
        <p:spPr>
          <a:xfrm>
            <a:off x="320736" y="652895"/>
            <a:ext cx="319941" cy="319941"/>
          </a:xfrm>
          <a:prstGeom prst="ellipse">
            <a:avLst/>
          </a:prstGeom>
          <a:solidFill>
            <a:srgbClr val="CDF7E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927636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9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3" name="Google Shape;343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9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23323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1219170" lvl="1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344" name="Google Shape;344;p36"/>
          <p:cNvGrpSpPr/>
          <p:nvPr/>
        </p:nvGrpSpPr>
        <p:grpSpPr>
          <a:xfrm>
            <a:off x="10999564" y="5987065"/>
            <a:ext cx="1054465" cy="469689"/>
            <a:chOff x="9841624" y="4115729"/>
            <a:chExt cx="602169" cy="268223"/>
          </a:xfrm>
        </p:grpSpPr>
        <p:sp>
          <p:nvSpPr>
            <p:cNvPr id="345" name="Google Shape;345;p36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46" name="Google Shape;346;p36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47" name="Google Shape;347;p36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48" name="Google Shape;348;p36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350" name="Google Shape;350;p3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36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6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53" name="Google Shape;353;p36"/>
          <p:cNvSpPr/>
          <p:nvPr/>
        </p:nvSpPr>
        <p:spPr>
          <a:xfrm>
            <a:off x="320736" y="652895"/>
            <a:ext cx="319941" cy="319941"/>
          </a:xfrm>
          <a:prstGeom prst="ellipse">
            <a:avLst/>
          </a:prstGeom>
          <a:solidFill>
            <a:srgbClr val="CDF7E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61189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3" name="Google Shape;223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23323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1219170" lvl="1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24" name="Google Shape;224;p27"/>
          <p:cNvGrpSpPr/>
          <p:nvPr/>
        </p:nvGrpSpPr>
        <p:grpSpPr>
          <a:xfrm>
            <a:off x="10999564" y="5987065"/>
            <a:ext cx="1054465" cy="469689"/>
            <a:chOff x="9841624" y="4115729"/>
            <a:chExt cx="602169" cy="268223"/>
          </a:xfrm>
        </p:grpSpPr>
        <p:sp>
          <p:nvSpPr>
            <p:cNvPr id="225" name="Google Shape;225;p27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29" name="Google Shape;229;p27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230" name="Google Shape;230;p2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7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33" name="Google Shape;233;p27"/>
          <p:cNvSpPr/>
          <p:nvPr/>
        </p:nvSpPr>
        <p:spPr>
          <a:xfrm>
            <a:off x="320736" y="652895"/>
            <a:ext cx="319941" cy="319941"/>
          </a:xfrm>
          <a:prstGeom prst="ellipse">
            <a:avLst/>
          </a:prstGeom>
          <a:solidFill>
            <a:srgbClr val="CDF7E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95090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Kalam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6" name="Google Shape;236;p28"/>
          <p:cNvSpPr txBox="1"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304792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2400">
                <a:solidFill>
                  <a:srgbClr val="888888"/>
                </a:solidFill>
              </a:defRPr>
            </a:lvl1pPr>
            <a:lvl2pPr marL="1219170" lvl="1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2000">
                <a:solidFill>
                  <a:srgbClr val="888888"/>
                </a:solidFill>
              </a:defRPr>
            </a:lvl2pPr>
            <a:lvl3pPr marL="1828754" lvl="2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3pPr>
            <a:lvl4pPr marL="2438339" lvl="3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4pPr>
            <a:lvl5pPr marL="3047924" lvl="4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5pPr>
            <a:lvl6pPr marL="3657509" lvl="5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6pPr>
            <a:lvl7pPr marL="4267093" lvl="6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7pPr>
            <a:lvl8pPr marL="4876678" lvl="7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8pPr>
            <a:lvl9pPr marL="5486263" lvl="8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37" name="Google Shape;237;p28"/>
          <p:cNvGrpSpPr/>
          <p:nvPr/>
        </p:nvGrpSpPr>
        <p:grpSpPr>
          <a:xfrm>
            <a:off x="10999564" y="5987065"/>
            <a:ext cx="1054465" cy="469689"/>
            <a:chOff x="9841624" y="4115729"/>
            <a:chExt cx="602169" cy="268223"/>
          </a:xfrm>
        </p:grpSpPr>
        <p:sp>
          <p:nvSpPr>
            <p:cNvPr id="238" name="Google Shape;238;p28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243" name="Google Shape;243;p2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46" name="Google Shape;246;p28"/>
          <p:cNvSpPr/>
          <p:nvPr/>
        </p:nvSpPr>
        <p:spPr>
          <a:xfrm>
            <a:off x="320736" y="652895"/>
            <a:ext cx="319941" cy="319941"/>
          </a:xfrm>
          <a:prstGeom prst="ellipse">
            <a:avLst/>
          </a:prstGeom>
          <a:solidFill>
            <a:srgbClr val="CDF7E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860556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23323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1219170" lvl="1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0" name="Google Shape;250;p2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23323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1219170" lvl="1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51" name="Google Shape;251;p29"/>
          <p:cNvGrpSpPr/>
          <p:nvPr/>
        </p:nvGrpSpPr>
        <p:grpSpPr>
          <a:xfrm>
            <a:off x="10999564" y="5987065"/>
            <a:ext cx="1054465" cy="469689"/>
            <a:chOff x="9841624" y="4115729"/>
            <a:chExt cx="602169" cy="268223"/>
          </a:xfrm>
        </p:grpSpPr>
        <p:sp>
          <p:nvSpPr>
            <p:cNvPr id="252" name="Google Shape;252;p29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257" name="Google Shape;257;p2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2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9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60" name="Google Shape;260;p29"/>
          <p:cNvSpPr/>
          <p:nvPr/>
        </p:nvSpPr>
        <p:spPr>
          <a:xfrm>
            <a:off x="320736" y="652895"/>
            <a:ext cx="319941" cy="319941"/>
          </a:xfrm>
          <a:prstGeom prst="ellipse">
            <a:avLst/>
          </a:prstGeom>
          <a:solidFill>
            <a:srgbClr val="CDF7E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500636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3" name="Google Shape;263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609585" lvl="0" indent="-304792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/>
            </a:lvl1pPr>
            <a:lvl2pPr marL="1219170" lvl="1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 b="1"/>
            </a:lvl2pPr>
            <a:lvl3pPr marL="1828754" lvl="2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 b="1"/>
            </a:lvl3pPr>
            <a:lvl4pPr marL="2438339" lvl="3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4pPr>
            <a:lvl5pPr marL="3047924" lvl="4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5pPr>
            <a:lvl6pPr marL="3657509" lvl="5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6pPr>
            <a:lvl7pPr marL="4267093" lvl="6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7pPr>
            <a:lvl8pPr marL="4876678" lvl="7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8pPr>
            <a:lvl9pPr marL="5486263" lvl="8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4" name="Google Shape;264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23323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1219170" lvl="1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5" name="Google Shape;265;p30"/>
          <p:cNvSpPr txBox="1">
            <a:spLocks noGrp="1"/>
          </p:cNvSpPr>
          <p:nvPr>
            <p:ph type="body" idx="3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609585" lvl="0" indent="-304792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/>
            </a:lvl1pPr>
            <a:lvl2pPr marL="1219170" lvl="1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 b="1"/>
            </a:lvl2pPr>
            <a:lvl3pPr marL="1828754" lvl="2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 b="1"/>
            </a:lvl3pPr>
            <a:lvl4pPr marL="2438339" lvl="3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4pPr>
            <a:lvl5pPr marL="3047924" lvl="4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5pPr>
            <a:lvl6pPr marL="3657509" lvl="5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6pPr>
            <a:lvl7pPr marL="4267093" lvl="6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7pPr>
            <a:lvl8pPr marL="4876678" lvl="7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8pPr>
            <a:lvl9pPr marL="5486263" lvl="8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6" name="Google Shape;266;p30"/>
          <p:cNvSpPr txBox="1">
            <a:spLocks noGrp="1"/>
          </p:cNvSpPr>
          <p:nvPr>
            <p:ph type="body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23323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1219170" lvl="1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67" name="Google Shape;267;p30"/>
          <p:cNvGrpSpPr/>
          <p:nvPr/>
        </p:nvGrpSpPr>
        <p:grpSpPr>
          <a:xfrm>
            <a:off x="10999564" y="5987065"/>
            <a:ext cx="1054465" cy="469689"/>
            <a:chOff x="9841624" y="4115729"/>
            <a:chExt cx="602169" cy="268223"/>
          </a:xfrm>
        </p:grpSpPr>
        <p:sp>
          <p:nvSpPr>
            <p:cNvPr id="268" name="Google Shape;268;p30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273" name="Google Shape;273;p3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30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76" name="Google Shape;276;p30"/>
          <p:cNvSpPr/>
          <p:nvPr/>
        </p:nvSpPr>
        <p:spPr>
          <a:xfrm>
            <a:off x="320736" y="652895"/>
            <a:ext cx="319941" cy="319941"/>
          </a:xfrm>
          <a:prstGeom prst="ellipse">
            <a:avLst/>
          </a:prstGeom>
          <a:solidFill>
            <a:srgbClr val="CDF7E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567200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79" name="Google Shape;279;p31"/>
          <p:cNvGrpSpPr/>
          <p:nvPr/>
        </p:nvGrpSpPr>
        <p:grpSpPr>
          <a:xfrm>
            <a:off x="10999564" y="5987065"/>
            <a:ext cx="1054465" cy="469689"/>
            <a:chOff x="9841624" y="4115729"/>
            <a:chExt cx="602169" cy="268223"/>
          </a:xfrm>
        </p:grpSpPr>
        <p:sp>
          <p:nvSpPr>
            <p:cNvPr id="280" name="Google Shape;280;p31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285" name="Google Shape;285;p3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31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31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88" name="Google Shape;288;p31"/>
          <p:cNvSpPr/>
          <p:nvPr/>
        </p:nvSpPr>
        <p:spPr>
          <a:xfrm>
            <a:off x="320736" y="652895"/>
            <a:ext cx="319941" cy="319941"/>
          </a:xfrm>
          <a:prstGeom prst="ellipse">
            <a:avLst/>
          </a:prstGeom>
          <a:solidFill>
            <a:srgbClr val="CDF7E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283829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oogle Shape;290;p32"/>
          <p:cNvGrpSpPr/>
          <p:nvPr/>
        </p:nvGrpSpPr>
        <p:grpSpPr>
          <a:xfrm>
            <a:off x="10999564" y="5987065"/>
            <a:ext cx="1054465" cy="469689"/>
            <a:chOff x="9841624" y="4115729"/>
            <a:chExt cx="602169" cy="268223"/>
          </a:xfrm>
        </p:grpSpPr>
        <p:sp>
          <p:nvSpPr>
            <p:cNvPr id="291" name="Google Shape;291;p32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93" name="Google Shape;293;p32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296" name="Google Shape;296;p3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3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3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99" name="Google Shape;299;p32"/>
          <p:cNvSpPr/>
          <p:nvPr/>
        </p:nvSpPr>
        <p:spPr>
          <a:xfrm>
            <a:off x="320736" y="652895"/>
            <a:ext cx="319941" cy="319941"/>
          </a:xfrm>
          <a:prstGeom prst="ellipse">
            <a:avLst/>
          </a:prstGeom>
          <a:solidFill>
            <a:srgbClr val="CDF7E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583704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lam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33"/>
          <p:cNvSpPr txBox="1">
            <a:spLocks noGrp="1"/>
          </p:cNvSpPr>
          <p:nvPr>
            <p:ph type="body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507987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3200"/>
            </a:lvl1pPr>
            <a:lvl2pPr marL="1219170" lvl="1" indent="-482588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800"/>
            </a:lvl2pPr>
            <a:lvl3pPr marL="1828754" lvl="2" indent="-4571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400"/>
            </a:lvl3pPr>
            <a:lvl4pPr marL="2438339" lvl="3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4pPr>
            <a:lvl5pPr marL="3047924" lvl="4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5pPr>
            <a:lvl6pPr marL="3657509" lvl="5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6pPr>
            <a:lvl7pPr marL="4267093" lvl="6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7pPr>
            <a:lvl8pPr marL="4876678" lvl="7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8pPr>
            <a:lvl9pPr marL="5486263" lvl="8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3" name="Google Shape;303;p33"/>
          <p:cNvSpPr txBox="1">
            <a:spLocks noGrp="1"/>
          </p:cNvSpPr>
          <p:nvPr>
            <p:ph type="body" idx="2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304792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1pPr>
            <a:lvl2pPr marL="1219170" lvl="1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2pPr>
            <a:lvl3pPr marL="1828754" lvl="2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/>
            </a:lvl3pPr>
            <a:lvl4pPr marL="2438339" lvl="3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4pPr>
            <a:lvl5pPr marL="3047924" lvl="4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5pPr>
            <a:lvl6pPr marL="3657509" lvl="5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6pPr>
            <a:lvl7pPr marL="4267093" lvl="6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7pPr>
            <a:lvl8pPr marL="4876678" lvl="7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8pPr>
            <a:lvl9pPr marL="5486263" lvl="8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304" name="Google Shape;304;p33"/>
          <p:cNvGrpSpPr/>
          <p:nvPr/>
        </p:nvGrpSpPr>
        <p:grpSpPr>
          <a:xfrm>
            <a:off x="10999564" y="5987065"/>
            <a:ext cx="1054465" cy="469689"/>
            <a:chOff x="9841624" y="4115729"/>
            <a:chExt cx="602169" cy="268223"/>
          </a:xfrm>
        </p:grpSpPr>
        <p:sp>
          <p:nvSpPr>
            <p:cNvPr id="305" name="Google Shape;305;p33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310" name="Google Shape;310;p3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13" name="Google Shape;313;p33"/>
          <p:cNvSpPr/>
          <p:nvPr/>
        </p:nvSpPr>
        <p:spPr>
          <a:xfrm>
            <a:off x="320736" y="652895"/>
            <a:ext cx="319941" cy="319941"/>
          </a:xfrm>
          <a:prstGeom prst="ellipse">
            <a:avLst/>
          </a:prstGeom>
          <a:solidFill>
            <a:srgbClr val="CDF7E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719427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lam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6" name="Google Shape;316;p34"/>
          <p:cNvSpPr>
            <a:spLocks noGrp="1"/>
          </p:cNvSpPr>
          <p:nvPr>
            <p:ph type="pic" idx="2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34"/>
          <p:cNvSpPr txBox="1">
            <a:spLocks noGrp="1"/>
          </p:cNvSpPr>
          <p:nvPr>
            <p:ph type="body" idx="1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304792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1pPr>
            <a:lvl2pPr marL="1219170" lvl="1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2pPr>
            <a:lvl3pPr marL="1828754" lvl="2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/>
            </a:lvl3pPr>
            <a:lvl4pPr marL="2438339" lvl="3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4pPr>
            <a:lvl5pPr marL="3047924" lvl="4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5pPr>
            <a:lvl6pPr marL="3657509" lvl="5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6pPr>
            <a:lvl7pPr marL="4267093" lvl="6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7pPr>
            <a:lvl8pPr marL="4876678" lvl="7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8pPr>
            <a:lvl9pPr marL="5486263" lvl="8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318" name="Google Shape;318;p34"/>
          <p:cNvGrpSpPr/>
          <p:nvPr/>
        </p:nvGrpSpPr>
        <p:grpSpPr>
          <a:xfrm>
            <a:off x="10999564" y="5987065"/>
            <a:ext cx="1054465" cy="469689"/>
            <a:chOff x="9841624" y="4115729"/>
            <a:chExt cx="602169" cy="268223"/>
          </a:xfrm>
        </p:grpSpPr>
        <p:sp>
          <p:nvSpPr>
            <p:cNvPr id="319" name="Google Shape;319;p34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20" name="Google Shape;320;p34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21" name="Google Shape;321;p34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22" name="Google Shape;322;p34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23" name="Google Shape;323;p34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sp>
        <p:nvSpPr>
          <p:cNvPr id="324" name="Google Shape;324;p3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34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3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27" name="Google Shape;327;p34"/>
          <p:cNvSpPr/>
          <p:nvPr/>
        </p:nvSpPr>
        <p:spPr>
          <a:xfrm>
            <a:off x="320736" y="652895"/>
            <a:ext cx="319941" cy="319941"/>
          </a:xfrm>
          <a:prstGeom prst="ellipse">
            <a:avLst/>
          </a:prstGeom>
          <a:solidFill>
            <a:srgbClr val="CDF7E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636361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Kalam"/>
              <a:buNone/>
              <a:defRPr sz="3300" b="1" i="0" u="none" strike="noStrike" cap="none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204" name="Google Shape;204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205" name="Google Shape;205;p2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1" i="0" u="none" strike="noStrike" cap="non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206" name="Google Shape;206;p25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1" i="0" u="none" strike="noStrike" cap="non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207" name="Google Shape;207;p2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7997852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73" name="Google Shape;473;p48"/>
          <p:cNvSpPr/>
          <p:nvPr/>
        </p:nvSpPr>
        <p:spPr>
          <a:xfrm>
            <a:off x="1656624" y="901770"/>
            <a:ext cx="4970256" cy="3855397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74" name="Google Shape;474;p48"/>
          <p:cNvSpPr/>
          <p:nvPr/>
        </p:nvSpPr>
        <p:spPr>
          <a:xfrm>
            <a:off x="1656624" y="901770"/>
            <a:ext cx="4970256" cy="3855397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75" name="Google Shape;475;p48"/>
          <p:cNvSpPr/>
          <p:nvPr/>
        </p:nvSpPr>
        <p:spPr>
          <a:xfrm>
            <a:off x="1" y="1"/>
            <a:ext cx="3871489" cy="4096327"/>
          </a:xfrm>
          <a:custGeom>
            <a:avLst/>
            <a:gdLst/>
            <a:ahLst/>
            <a:cxnLst/>
            <a:rect l="l" t="t" r="r" b="b"/>
            <a:pathLst>
              <a:path w="3871489" h="4096327" extrusionOk="0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80B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76" name="Google Shape;476;p48"/>
          <p:cNvSpPr/>
          <p:nvPr/>
        </p:nvSpPr>
        <p:spPr>
          <a:xfrm>
            <a:off x="1" y="1"/>
            <a:ext cx="3871489" cy="4096327"/>
          </a:xfrm>
          <a:custGeom>
            <a:avLst/>
            <a:gdLst/>
            <a:ahLst/>
            <a:cxnLst/>
            <a:rect l="l" t="t" r="r" b="b"/>
            <a:pathLst>
              <a:path w="3871489" h="4096327" extrusionOk="0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80B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77" name="Google Shape;477;p48"/>
          <p:cNvSpPr/>
          <p:nvPr/>
        </p:nvSpPr>
        <p:spPr>
          <a:xfrm>
            <a:off x="0" y="1396899"/>
            <a:ext cx="1861853" cy="277779"/>
          </a:xfrm>
          <a:custGeom>
            <a:avLst/>
            <a:gdLst/>
            <a:ahLst/>
            <a:cxnLst/>
            <a:rect l="l" t="t" r="r" b="b"/>
            <a:pathLst>
              <a:path w="1861854" h="277779" extrusionOk="0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78" name="Google Shape;478;p48"/>
          <p:cNvSpPr/>
          <p:nvPr/>
        </p:nvSpPr>
        <p:spPr>
          <a:xfrm>
            <a:off x="0" y="1836633"/>
            <a:ext cx="1861853" cy="277779"/>
          </a:xfrm>
          <a:custGeom>
            <a:avLst/>
            <a:gdLst/>
            <a:ahLst/>
            <a:cxnLst/>
            <a:rect l="l" t="t" r="r" b="b"/>
            <a:pathLst>
              <a:path w="1861854" h="277779" extrusionOk="0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79" name="Google Shape;479;p48"/>
          <p:cNvSpPr/>
          <p:nvPr/>
        </p:nvSpPr>
        <p:spPr>
          <a:xfrm>
            <a:off x="1549229" y="798987"/>
            <a:ext cx="4970256" cy="3855397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80" name="Google Shape;480;p48"/>
          <p:cNvSpPr txBox="1">
            <a:spLocks noGrp="1"/>
          </p:cNvSpPr>
          <p:nvPr>
            <p:ph type="ctrTitle"/>
          </p:nvPr>
        </p:nvSpPr>
        <p:spPr>
          <a:xfrm>
            <a:off x="2044968" y="982020"/>
            <a:ext cx="4108560" cy="1641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b" anchorCtr="0">
            <a:normAutofit/>
          </a:bodyPr>
          <a:lstStyle/>
          <a:p>
            <a:pPr>
              <a:buClr>
                <a:srgbClr val="CC4125"/>
              </a:buClr>
              <a:buSzPts val="5400"/>
            </a:pPr>
            <a:r>
              <a:rPr lang="en" sz="7200" dirty="0">
                <a:solidFill>
                  <a:srgbClr val="CC4125"/>
                </a:solidFill>
                <a:latin typeface="Fredericka the Great"/>
                <a:ea typeface="Fredericka the Great"/>
                <a:cs typeface="Fredericka the Great"/>
                <a:sym typeface="Fredericka the Great"/>
              </a:rPr>
              <a:t>AP BIO</a:t>
            </a:r>
            <a:endParaRPr sz="1467" dirty="0"/>
          </a:p>
        </p:txBody>
      </p:sp>
      <p:sp>
        <p:nvSpPr>
          <p:cNvPr id="481" name="Google Shape;481;p48"/>
          <p:cNvSpPr txBox="1">
            <a:spLocks noGrp="1"/>
          </p:cNvSpPr>
          <p:nvPr>
            <p:ph type="subTitle" idx="1"/>
          </p:nvPr>
        </p:nvSpPr>
        <p:spPr>
          <a:xfrm>
            <a:off x="1824219" y="2703377"/>
            <a:ext cx="4550059" cy="1641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 fontScale="70000" lnSpcReduction="20000"/>
          </a:bodyPr>
          <a:lstStyle/>
          <a:p>
            <a:pPr marL="0" indent="0">
              <a:spcBef>
                <a:spcPts val="0"/>
              </a:spcBef>
              <a:buClr>
                <a:srgbClr val="134F5C"/>
              </a:buClr>
              <a:buSzPts val="3900"/>
            </a:pPr>
            <a:r>
              <a:rPr lang="en" sz="5200" b="1" dirty="0">
                <a:solidFill>
                  <a:srgbClr val="134F5C"/>
                </a:solidFill>
                <a:latin typeface="Kalam"/>
                <a:ea typeface="Kalam"/>
                <a:cs typeface="Kalam"/>
                <a:sym typeface="Kalam"/>
              </a:rPr>
              <a:t>TOPIC 8.2: </a:t>
            </a:r>
          </a:p>
          <a:p>
            <a:pPr marL="0" indent="0">
              <a:spcBef>
                <a:spcPts val="0"/>
              </a:spcBef>
              <a:buClr>
                <a:srgbClr val="134F5C"/>
              </a:buClr>
              <a:buSzPts val="3900"/>
            </a:pPr>
            <a:r>
              <a:rPr lang="en" sz="5200" b="1" dirty="0">
                <a:solidFill>
                  <a:srgbClr val="134F5C"/>
                </a:solidFill>
                <a:latin typeface="Kalam"/>
                <a:ea typeface="Kalam"/>
                <a:cs typeface="Kalam"/>
                <a:sym typeface="Kalam"/>
              </a:rPr>
              <a:t>Energy Flow Through Ecosystems</a:t>
            </a:r>
          </a:p>
          <a:p>
            <a:pPr marL="0" indent="0">
              <a:spcBef>
                <a:spcPts val="0"/>
              </a:spcBef>
              <a:buClr>
                <a:srgbClr val="134F5C"/>
              </a:buClr>
              <a:buSzPts val="3900"/>
            </a:pPr>
            <a:endParaRPr lang="en" sz="5200" b="1" dirty="0">
              <a:solidFill>
                <a:srgbClr val="134F5C"/>
              </a:solidFill>
              <a:latin typeface="Kalam"/>
              <a:ea typeface="Kalam"/>
              <a:cs typeface="Kalam"/>
              <a:sym typeface="Kalam"/>
            </a:endParaRPr>
          </a:p>
        </p:txBody>
      </p:sp>
      <p:sp>
        <p:nvSpPr>
          <p:cNvPr id="482" name="Google Shape;482;p48"/>
          <p:cNvSpPr/>
          <p:nvPr/>
        </p:nvSpPr>
        <p:spPr>
          <a:xfrm>
            <a:off x="1366115" y="3453762"/>
            <a:ext cx="319941" cy="319941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83" name="Google Shape;483;p48"/>
          <p:cNvSpPr/>
          <p:nvPr/>
        </p:nvSpPr>
        <p:spPr>
          <a:xfrm>
            <a:off x="1366115" y="345376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484" name="Google Shape;484;p48" descr="Green patterned leaves"/>
          <p:cNvPicPr preferRelativeResize="0"/>
          <p:nvPr/>
        </p:nvPicPr>
        <p:blipFill rotWithShape="1">
          <a:blip r:embed="rId3">
            <a:alphaModFix/>
          </a:blip>
          <a:srcRect t="18158" r="1" b="15675"/>
          <a:stretch/>
        </p:blipFill>
        <p:spPr>
          <a:xfrm>
            <a:off x="6942470" y="1796564"/>
            <a:ext cx="4943409" cy="2170137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48"/>
          <p:cNvSpPr/>
          <p:nvPr/>
        </p:nvSpPr>
        <p:spPr>
          <a:xfrm>
            <a:off x="8068715" y="982020"/>
            <a:ext cx="622472" cy="622472"/>
          </a:xfrm>
          <a:custGeom>
            <a:avLst/>
            <a:gdLst/>
            <a:ahLst/>
            <a:cxnLst/>
            <a:rect l="l" t="t" r="r" b="b"/>
            <a:pathLst>
              <a:path w="807148" h="807148" extrusionOk="0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86" name="Google Shape;486;p48"/>
          <p:cNvSpPr/>
          <p:nvPr/>
        </p:nvSpPr>
        <p:spPr>
          <a:xfrm>
            <a:off x="8068715" y="982020"/>
            <a:ext cx="622472" cy="622472"/>
          </a:xfrm>
          <a:custGeom>
            <a:avLst/>
            <a:gdLst/>
            <a:ahLst/>
            <a:cxnLst/>
            <a:rect l="l" t="t" r="r" b="b"/>
            <a:pathLst>
              <a:path w="807148" h="807148" extrusionOk="0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87" name="Google Shape;487;p48"/>
          <p:cNvSpPr/>
          <p:nvPr/>
        </p:nvSpPr>
        <p:spPr>
          <a:xfrm>
            <a:off x="9983019" y="4738592"/>
            <a:ext cx="2208981" cy="2119409"/>
          </a:xfrm>
          <a:custGeom>
            <a:avLst/>
            <a:gdLst/>
            <a:ahLst/>
            <a:cxnLst/>
            <a:rect l="l" t="t" r="r" b="b"/>
            <a:pathLst>
              <a:path w="3432581" h="3293393" extrusionOk="0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88" name="Google Shape;488;p48"/>
          <p:cNvSpPr/>
          <p:nvPr/>
        </p:nvSpPr>
        <p:spPr>
          <a:xfrm>
            <a:off x="9983019" y="4738592"/>
            <a:ext cx="2208981" cy="2119409"/>
          </a:xfrm>
          <a:custGeom>
            <a:avLst/>
            <a:gdLst/>
            <a:ahLst/>
            <a:cxnLst/>
            <a:rect l="l" t="t" r="r" b="b"/>
            <a:pathLst>
              <a:path w="3432581" h="3293393" extrusionOk="0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pSp>
        <p:nvGrpSpPr>
          <p:cNvPr id="489" name="Google Shape;489;p48"/>
          <p:cNvGrpSpPr/>
          <p:nvPr/>
        </p:nvGrpSpPr>
        <p:grpSpPr>
          <a:xfrm>
            <a:off x="10343488" y="5662438"/>
            <a:ext cx="1054465" cy="469689"/>
            <a:chOff x="9841624" y="4115729"/>
            <a:chExt cx="602169" cy="268223"/>
          </a:xfrm>
        </p:grpSpPr>
        <p:sp>
          <p:nvSpPr>
            <p:cNvPr id="490" name="Google Shape;490;p48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491" name="Google Shape;491;p48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492" name="Google Shape;492;p48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493" name="Google Shape;493;p48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494" name="Google Shape;494;p48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/>
              <a:ahLst/>
              <a:cxnLst/>
              <a:rect l="l" t="t" r="r" b="b"/>
              <a:pathLst>
                <a:path w="202882" h="268223" extrusionOk="0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pic>
        <p:nvPicPr>
          <p:cNvPr id="3" name="Picture 2" descr="A black background with blue and red letters&#10;&#10;AI-generated content may be incorrect.">
            <a:extLst>
              <a:ext uri="{FF2B5EF4-FFF2-40B4-BE49-F238E27FC236}">
                <a16:creationId xmlns:a16="http://schemas.microsoft.com/office/drawing/2014/main" id="{C396EC2B-8386-B933-B878-A80FA4A2780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580" y="4339930"/>
            <a:ext cx="3930259" cy="13188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4"/>
    </mc:Choice>
    <mc:Fallback xmlns="">
      <p:transition spd="slow" advTm="8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4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B8147-67E1-3991-719C-89E02B308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Trophic Levels and Changes in Energy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01040-E11B-6DD7-36A8-00A758CE10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Energy flows through </a:t>
            </a:r>
            <a:r>
              <a:rPr lang="en-US" sz="2600" b="1" dirty="0">
                <a:solidFill>
                  <a:srgbClr val="134F5C"/>
                </a:solidFill>
              </a:rPr>
              <a:t>trophic levels </a:t>
            </a:r>
            <a:r>
              <a:rPr lang="en-US" sz="2600" dirty="0">
                <a:solidFill>
                  <a:schemeClr val="tx1"/>
                </a:solidFill>
              </a:rPr>
              <a:t>(levels in a food web) </a:t>
            </a:r>
            <a:r>
              <a:rPr lang="en-US" sz="2600" dirty="0"/>
              <a:t>from producers to primary, secondary, and tertiary consumers</a:t>
            </a:r>
          </a:p>
          <a:p>
            <a:pPr lvl="1"/>
            <a:r>
              <a:rPr lang="en-US" sz="2300" dirty="0"/>
              <a:t>10% rule – rest lost as heat</a:t>
            </a:r>
          </a:p>
          <a:p>
            <a:pPr lvl="1"/>
            <a:r>
              <a:rPr lang="en-US" sz="2300" dirty="0"/>
              <a:t>A change in the number of producers and sunlight can affect the rest of the trophic levels</a:t>
            </a:r>
          </a:p>
        </p:txBody>
      </p:sp>
      <p:pic>
        <p:nvPicPr>
          <p:cNvPr id="1026" name="Picture 2" descr="Energy Transfer in Trophic Levels">
            <a:extLst>
              <a:ext uri="{FF2B5EF4-FFF2-40B4-BE49-F238E27FC236}">
                <a16:creationId xmlns:a16="http://schemas.microsoft.com/office/drawing/2014/main" id="{3584CAD9-62E5-47FB-D4D4-1528A4136F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25" r="8222" b="16100"/>
          <a:stretch>
            <a:fillRect/>
          </a:stretch>
        </p:blipFill>
        <p:spPr bwMode="auto">
          <a:xfrm>
            <a:off x="4930588" y="4141040"/>
            <a:ext cx="3742765" cy="254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FED0C90-3714-3E7A-BD2E-91D7107088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4" t="3509" r="7363" b="10768"/>
          <a:stretch>
            <a:fillRect/>
          </a:stretch>
        </p:blipFill>
        <p:spPr bwMode="auto">
          <a:xfrm>
            <a:off x="8789152" y="3675529"/>
            <a:ext cx="3402848" cy="3078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5989667-D80D-6D72-BC1F-2B53442E8BA7}"/>
              </a:ext>
            </a:extLst>
          </p:cNvPr>
          <p:cNvSpPr txBox="1">
            <a:spLocks/>
          </p:cNvSpPr>
          <p:nvPr/>
        </p:nvSpPr>
        <p:spPr>
          <a:xfrm>
            <a:off x="838200" y="3786607"/>
            <a:ext cx="52578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1219170" marR="0" lvl="1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1828754" marR="0" lvl="2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2438339" marR="0" lvl="3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3047924" marR="0" lvl="4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3657509" marR="0" lvl="5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L="4267093" marR="0" lvl="6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L="4876678" marR="0" lvl="7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L="5486263" marR="0" lvl="8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r>
              <a:rPr lang="en-US" sz="2600" b="1" kern="0" dirty="0">
                <a:solidFill>
                  <a:schemeClr val="accent2">
                    <a:lumMod val="50000"/>
                  </a:schemeClr>
                </a:solidFill>
              </a:rPr>
              <a:t>Food web </a:t>
            </a:r>
            <a:r>
              <a:rPr lang="en-US" sz="2600" kern="0" dirty="0"/>
              <a:t>– shows energy relationships between organisms in an ecosystem</a:t>
            </a:r>
          </a:p>
        </p:txBody>
      </p:sp>
    </p:spTree>
    <p:extLst>
      <p:ext uri="{BB962C8B-B14F-4D97-AF65-F5344CB8AC3E}">
        <p14:creationId xmlns:p14="http://schemas.microsoft.com/office/powerpoint/2010/main" val="1278450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100"/>
    </mc:Choice>
    <mc:Fallback xmlns="">
      <p:transition spd="slow" advTm="901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rmAutofit/>
          </a:bodyPr>
          <a:lstStyle/>
          <a:p>
            <a:pPr>
              <a:buSzPts val="3300"/>
            </a:pPr>
            <a:r>
              <a:rPr lang="en" sz="4400" b="1" dirty="0">
                <a:latin typeface="Kalam"/>
                <a:ea typeface="Kalam"/>
                <a:cs typeface="Kalam"/>
                <a:sym typeface="Kalam"/>
              </a:rPr>
              <a:t>Energy Flow Through Ecosystems Review</a:t>
            </a:r>
            <a:endParaRPr sz="4400" dirty="0"/>
          </a:p>
        </p:txBody>
      </p:sp>
      <p:sp>
        <p:nvSpPr>
          <p:cNvPr id="542" name="Google Shape;542;p5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 marL="514350" indent="-514350">
              <a:spcBef>
                <a:spcPts val="0"/>
              </a:spcBef>
              <a:buSzPts val="2000"/>
              <a:buAutoNum type="arabicPeriod"/>
            </a:pPr>
            <a:r>
              <a:rPr lang="en-US" sz="2600" dirty="0"/>
              <a:t>Thermoregulation</a:t>
            </a:r>
          </a:p>
          <a:p>
            <a:pPr marL="514350" indent="-514350">
              <a:spcBef>
                <a:spcPts val="0"/>
              </a:spcBef>
              <a:buSzPts val="2000"/>
              <a:buAutoNum type="arabicPeriod"/>
            </a:pPr>
            <a:r>
              <a:rPr lang="en-US" sz="2600" dirty="0"/>
              <a:t>Energy flow</a:t>
            </a:r>
          </a:p>
          <a:p>
            <a:pPr marL="514350" indent="-514350">
              <a:spcBef>
                <a:spcPts val="0"/>
              </a:spcBef>
              <a:buSzPts val="2000"/>
              <a:buAutoNum type="arabicPeriod"/>
            </a:pPr>
            <a:r>
              <a:rPr lang="en-US" sz="2600" dirty="0"/>
              <a:t>Biogeochemical cycles</a:t>
            </a:r>
          </a:p>
          <a:p>
            <a:pPr marL="514350" indent="-514350">
              <a:spcBef>
                <a:spcPts val="0"/>
              </a:spcBef>
              <a:buSzPts val="2000"/>
              <a:buAutoNum type="arabicPeriod"/>
            </a:pPr>
            <a:r>
              <a:rPr lang="en-US" sz="2600" dirty="0"/>
              <a:t>Trophic levels</a:t>
            </a:r>
          </a:p>
          <a:p>
            <a:pPr marL="514350" indent="-514350">
              <a:spcBef>
                <a:spcPts val="0"/>
              </a:spcBef>
              <a:buSzPts val="2000"/>
              <a:buAutoNum type="arabicPeriod"/>
            </a:pPr>
            <a:r>
              <a:rPr lang="en-US" sz="2600" dirty="0"/>
              <a:t>Autotrophs vs. Heterotrophs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93"/>
    </mc:Choice>
    <mc:Fallback xmlns="">
      <p:transition spd="slow" advTm="2099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rmAutofit/>
          </a:bodyPr>
          <a:lstStyle/>
          <a:p>
            <a:pPr>
              <a:buSzPts val="3300"/>
            </a:pPr>
            <a:r>
              <a:rPr lang="en" sz="4400" b="1" dirty="0">
                <a:latin typeface="Kalam"/>
                <a:ea typeface="Kalam"/>
                <a:cs typeface="Kalam"/>
                <a:sym typeface="Kalam"/>
              </a:rPr>
              <a:t>Objectives</a:t>
            </a:r>
            <a:endParaRPr sz="4400" dirty="0"/>
          </a:p>
        </p:txBody>
      </p:sp>
      <p:sp>
        <p:nvSpPr>
          <p:cNvPr id="501" name="Google Shape;501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 marL="237061" indent="-50799">
              <a:spcBef>
                <a:spcPts val="0"/>
              </a:spcBef>
              <a:buSzPts val="2100"/>
              <a:buNone/>
            </a:pPr>
            <a:endParaRPr sz="1467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F3428-C98B-B6F5-603B-2876B005E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8703"/>
            <a:ext cx="4278293" cy="46968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696D1C-DABF-ECFB-CB70-6D0C23BEEE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8891" y="1278703"/>
            <a:ext cx="3911689" cy="55545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FF0446-6996-BE38-720D-D166FBEE48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0580" y="0"/>
            <a:ext cx="408142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6F80C15-A5C5-120A-5C85-DCA9EB9199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2029" y="34097"/>
            <a:ext cx="1440701" cy="12938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51"/>
    </mc:Choice>
    <mc:Fallback xmlns="">
      <p:transition spd="slow" advTm="2285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6B828-FC7F-5FD3-8F8B-20F4CE8E6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Organisms Need Energy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902E2-0B90-E5C3-E21D-45C137E5C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914667"/>
          </a:xfrm>
        </p:spPr>
        <p:txBody>
          <a:bodyPr>
            <a:normAutofit/>
          </a:bodyPr>
          <a:lstStyle/>
          <a:p>
            <a:r>
              <a:rPr lang="en-US" sz="2600" dirty="0"/>
              <a:t>To organize, grow, reproduce, maintain </a:t>
            </a:r>
            <a:r>
              <a:rPr lang="en-US" sz="2600" b="1" dirty="0">
                <a:solidFill>
                  <a:srgbClr val="134F5C"/>
                </a:solidFill>
              </a:rPr>
              <a:t>homeostasis</a:t>
            </a:r>
            <a:r>
              <a:rPr lang="en-US" sz="2600" dirty="0"/>
              <a:t> – maintain a stable internal environment despite external changes</a:t>
            </a:r>
          </a:p>
          <a:p>
            <a:pPr lvl="1"/>
            <a:r>
              <a:rPr lang="en-US" sz="2300" b="1" dirty="0">
                <a:solidFill>
                  <a:srgbClr val="134F5C"/>
                </a:solidFill>
              </a:rPr>
              <a:t>Thermoregulation</a:t>
            </a:r>
            <a:r>
              <a:rPr lang="en-US" sz="2300" dirty="0"/>
              <a:t> – how animals maintain internal temperature</a:t>
            </a:r>
          </a:p>
          <a:p>
            <a:pPr lvl="1"/>
            <a:r>
              <a:rPr lang="en-US" sz="2300" b="1" dirty="0">
                <a:solidFill>
                  <a:srgbClr val="134F5C"/>
                </a:solidFill>
              </a:rPr>
              <a:t>Endotherms</a:t>
            </a:r>
            <a:r>
              <a:rPr lang="en-US" sz="2300" dirty="0"/>
              <a:t> – warmed by heat generated through </a:t>
            </a:r>
            <a:r>
              <a:rPr lang="en-US" sz="2300" b="1" dirty="0">
                <a:solidFill>
                  <a:srgbClr val="134F5C"/>
                </a:solidFill>
              </a:rPr>
              <a:t>metabolism</a:t>
            </a:r>
            <a:r>
              <a:rPr lang="en-US" sz="2300" dirty="0"/>
              <a:t> – all chemical reactions of the body</a:t>
            </a:r>
          </a:p>
          <a:p>
            <a:pPr lvl="1"/>
            <a:r>
              <a:rPr lang="en-US" sz="2300" b="1" dirty="0">
                <a:solidFill>
                  <a:srgbClr val="134F5C"/>
                </a:solidFill>
              </a:rPr>
              <a:t>Ectotherms</a:t>
            </a:r>
            <a:r>
              <a:rPr lang="en-US" sz="2300" dirty="0"/>
              <a:t> – get heat from external sources</a:t>
            </a:r>
          </a:p>
          <a:p>
            <a:r>
              <a:rPr lang="en-US" sz="2600" dirty="0"/>
              <a:t>Net gain in energy = storage, growth, reproduction</a:t>
            </a:r>
          </a:p>
          <a:p>
            <a:pPr lvl="1"/>
            <a:r>
              <a:rPr lang="en-US" sz="2300" dirty="0"/>
              <a:t>Reproductive strategy can be different based on energy available – asexual/sexual, </a:t>
            </a:r>
            <a:r>
              <a:rPr lang="en-US" sz="2300" b="1" dirty="0">
                <a:solidFill>
                  <a:srgbClr val="134F5C"/>
                </a:solidFill>
              </a:rPr>
              <a:t>reproductive diapause</a:t>
            </a:r>
          </a:p>
          <a:p>
            <a:r>
              <a:rPr lang="en-US" sz="2600" dirty="0"/>
              <a:t>Net loss in energy = less reproduction, death</a:t>
            </a:r>
          </a:p>
          <a:p>
            <a:r>
              <a:rPr lang="en-US" sz="2600" b="1" dirty="0">
                <a:solidFill>
                  <a:srgbClr val="134F5C"/>
                </a:solidFill>
              </a:rPr>
              <a:t>Metabolic rate </a:t>
            </a:r>
            <a:r>
              <a:rPr lang="en-US" sz="2600" dirty="0"/>
              <a:t>– total energy used, smaller animals have higher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76A3E8-9854-AEFB-3E04-B71CB084F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893" y="117708"/>
            <a:ext cx="3236259" cy="18203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795B2D-1FEA-6C6C-0052-3D9AB8109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0607" y="5096180"/>
            <a:ext cx="1382349" cy="921566"/>
          </a:xfrm>
          <a:prstGeom prst="rect">
            <a:avLst/>
          </a:prstGeom>
        </p:spPr>
      </p:pic>
      <p:pic>
        <p:nvPicPr>
          <p:cNvPr id="1030" name="Picture 6" descr="Sea anemone | Invertebrate, Symbiotic Relationship &amp; Adaptations |  Britannica">
            <a:extLst>
              <a:ext uri="{FF2B5EF4-FFF2-40B4-BE49-F238E27FC236}">
                <a16:creationId xmlns:a16="http://schemas.microsoft.com/office/drawing/2014/main" id="{C16D1D35-E043-2187-215D-8C367A0E2F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3377" y="3429000"/>
            <a:ext cx="1789579" cy="1315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45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67"/>
    </mc:Choice>
    <mc:Fallback xmlns="">
      <p:transition spd="slow" advTm="11956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C3127-AD14-62A4-41F3-673DA14FD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Energy Flows and Matter Cycles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2A246-28B5-B786-2D67-DD3E96316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Populations -&gt; Communities -&gt; Ecosystems -&gt; Biomes</a:t>
            </a:r>
          </a:p>
          <a:p>
            <a:r>
              <a:rPr lang="en-US" sz="2600" dirty="0"/>
              <a:t>Energy flows through </a:t>
            </a:r>
            <a:r>
              <a:rPr lang="en-US" sz="2600" b="1" dirty="0">
                <a:solidFill>
                  <a:srgbClr val="134F5C"/>
                </a:solidFill>
              </a:rPr>
              <a:t>ecosystems</a:t>
            </a:r>
            <a:r>
              <a:rPr lang="en-US" sz="2600" dirty="0"/>
              <a:t> (both </a:t>
            </a:r>
            <a:r>
              <a:rPr lang="en-US" sz="2600" b="1" dirty="0">
                <a:solidFill>
                  <a:srgbClr val="134F5C"/>
                </a:solidFill>
              </a:rPr>
              <a:t>biotic</a:t>
            </a:r>
            <a:r>
              <a:rPr lang="en-US" sz="2600" dirty="0"/>
              <a:t> and </a:t>
            </a:r>
            <a:r>
              <a:rPr lang="en-US" sz="2600" b="1" dirty="0">
                <a:solidFill>
                  <a:srgbClr val="134F5C"/>
                </a:solidFill>
              </a:rPr>
              <a:t>abiotic</a:t>
            </a:r>
            <a:r>
              <a:rPr lang="en-US" sz="2600" dirty="0"/>
              <a:t> factors) between organisms – sourced from the sun</a:t>
            </a:r>
          </a:p>
        </p:txBody>
      </p:sp>
      <p:pic>
        <p:nvPicPr>
          <p:cNvPr id="2050" name="Picture 2" descr="Ecosystem-Definition, Different types and Examples">
            <a:extLst>
              <a:ext uri="{FF2B5EF4-FFF2-40B4-BE49-F238E27FC236}">
                <a16:creationId xmlns:a16="http://schemas.microsoft.com/office/drawing/2014/main" id="{E2E586BD-C207-4E05-8C10-D218390A0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834" y="3552451"/>
            <a:ext cx="4886165" cy="2940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A9D4299-7085-0733-230C-60388247A359}"/>
              </a:ext>
            </a:extLst>
          </p:cNvPr>
          <p:cNvSpPr txBox="1">
            <a:spLocks/>
          </p:cNvSpPr>
          <p:nvPr/>
        </p:nvSpPr>
        <p:spPr>
          <a:xfrm>
            <a:off x="838200" y="3212118"/>
            <a:ext cx="6467634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1219170" marR="0" lvl="1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1828754" marR="0" lvl="2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2438339" marR="0" lvl="3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3047924" marR="0" lvl="4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3657509" marR="0" lvl="5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L="4267093" marR="0" lvl="6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L="4876678" marR="0" lvl="7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L="5486263" marR="0" lvl="8" indent="-423323" algn="l" rtl="0" eaLnBrk="1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r>
              <a:rPr lang="en-US" sz="2600" kern="0" dirty="0"/>
              <a:t>Matter and nutrients are cycled (</a:t>
            </a:r>
            <a:r>
              <a:rPr lang="en-US" sz="2600" b="1" kern="0" dirty="0">
                <a:solidFill>
                  <a:srgbClr val="134F5C"/>
                </a:solidFill>
              </a:rPr>
              <a:t>biogeochemical</a:t>
            </a:r>
            <a:r>
              <a:rPr lang="en-US" sz="2600" kern="0" dirty="0"/>
              <a:t> cycles)</a:t>
            </a:r>
          </a:p>
          <a:p>
            <a:pPr lvl="1"/>
            <a:r>
              <a:rPr lang="en-US" sz="2300" kern="0" dirty="0"/>
              <a:t>Contain abiotic and biotic reservoirs, and processes that cycle matter between reservoirs</a:t>
            </a:r>
          </a:p>
          <a:p>
            <a:r>
              <a:rPr lang="en-US" sz="2600" b="1" kern="0" dirty="0">
                <a:solidFill>
                  <a:srgbClr val="134F5C"/>
                </a:solidFill>
              </a:rPr>
              <a:t>Law of Conservation of Mass</a:t>
            </a:r>
            <a:r>
              <a:rPr lang="en-US" sz="2600" kern="0" dirty="0"/>
              <a:t>, </a:t>
            </a:r>
            <a:r>
              <a:rPr lang="en-US" sz="2600" b="1" kern="0" dirty="0">
                <a:solidFill>
                  <a:srgbClr val="134F5C"/>
                </a:solidFill>
              </a:rPr>
              <a:t>Law of Conservation of Energy </a:t>
            </a:r>
            <a:r>
              <a:rPr lang="en-US" sz="2600" kern="0" dirty="0"/>
              <a:t>– cannot be created or destroyed, only transferred from one form to another</a:t>
            </a:r>
          </a:p>
        </p:txBody>
      </p:sp>
    </p:spTree>
    <p:extLst>
      <p:ext uri="{BB962C8B-B14F-4D97-AF65-F5344CB8AC3E}">
        <p14:creationId xmlns:p14="http://schemas.microsoft.com/office/powerpoint/2010/main" val="413405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671"/>
    </mc:Choice>
    <mc:Fallback xmlns="">
      <p:transition spd="slow" advTm="10767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C6CEE-9696-3585-DC72-FE51AC599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Biogeochemical Cycles: Water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B0822-7460-36C6-6C1A-13C2906F1A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600" b="1" dirty="0">
                <a:solidFill>
                  <a:srgbClr val="134F5C"/>
                </a:solidFill>
              </a:rPr>
              <a:t>Hydrosphere</a:t>
            </a:r>
            <a:r>
              <a:rPr lang="en-US" sz="2600" dirty="0"/>
              <a:t> – encompasses all water on Earth</a:t>
            </a:r>
          </a:p>
          <a:p>
            <a:r>
              <a:rPr lang="en-US" sz="2600" dirty="0"/>
              <a:t>Water </a:t>
            </a:r>
            <a:r>
              <a:rPr lang="en-US" sz="2600" b="1" dirty="0">
                <a:solidFill>
                  <a:srgbClr val="134F5C"/>
                </a:solidFill>
              </a:rPr>
              <a:t>evaporates</a:t>
            </a:r>
            <a:r>
              <a:rPr lang="en-US" sz="2600" dirty="0"/>
              <a:t> from oceans and surface water, and </a:t>
            </a:r>
            <a:r>
              <a:rPr lang="en-US" sz="2600" b="1" dirty="0">
                <a:solidFill>
                  <a:srgbClr val="134F5C"/>
                </a:solidFill>
              </a:rPr>
              <a:t>transpires</a:t>
            </a:r>
            <a:r>
              <a:rPr lang="en-US" sz="2600" dirty="0"/>
              <a:t> from plants -&gt; </a:t>
            </a:r>
            <a:r>
              <a:rPr lang="en-US" sz="2600" b="1" dirty="0">
                <a:solidFill>
                  <a:srgbClr val="134F5C"/>
                </a:solidFill>
              </a:rPr>
              <a:t>condenses</a:t>
            </a:r>
            <a:r>
              <a:rPr lang="en-US" sz="2600" dirty="0"/>
              <a:t> in atmosphere -&gt; </a:t>
            </a:r>
            <a:r>
              <a:rPr lang="en-US" sz="2600" b="1" dirty="0">
                <a:solidFill>
                  <a:srgbClr val="134F5C"/>
                </a:solidFill>
              </a:rPr>
              <a:t>precipitates</a:t>
            </a:r>
            <a:r>
              <a:rPr lang="en-US" sz="2600" dirty="0"/>
              <a:t> back to sources of water</a:t>
            </a:r>
          </a:p>
          <a:p>
            <a:r>
              <a:rPr lang="en-US" sz="2600" dirty="0"/>
              <a:t>Organisms intake water for survival and excrete it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EB920DB-F4A4-A36E-A979-B447F5CFF6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2033135"/>
              </p:ext>
            </p:extLst>
          </p:nvPr>
        </p:nvGraphicFramePr>
        <p:xfrm>
          <a:off x="9042400" y="3429000"/>
          <a:ext cx="2032000" cy="3211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10861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34F5C"/>
                          </a:solidFill>
                        </a:rPr>
                        <a:t>Water 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806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Hydrosphere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318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Oceans, surface water, atmosphere, organisms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69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Evaporation, Condensation, Precipitation, Transpiration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817049"/>
                  </a:ext>
                </a:extLst>
              </a:tr>
            </a:tbl>
          </a:graphicData>
        </a:graphic>
      </p:graphicFrame>
      <p:pic>
        <p:nvPicPr>
          <p:cNvPr id="3074" name="Picture 2" descr="How to Draw the Water Cycle - Really Easy Drawing Tutorial">
            <a:extLst>
              <a:ext uri="{FF2B5EF4-FFF2-40B4-BE49-F238E27FC236}">
                <a16:creationId xmlns:a16="http://schemas.microsoft.com/office/drawing/2014/main" id="{B80F36C1-1ACF-6480-92B8-4298252FD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8015" y="4147719"/>
            <a:ext cx="3565050" cy="2492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776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886"/>
    </mc:Choice>
    <mc:Fallback xmlns="">
      <p:transition spd="slow" advTm="7588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3BB59-7A1A-7950-AAFF-381BF9EAE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Biogeochemical Cycles: Carbon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0FCA1-39B3-9281-1E4C-B4871D2C05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8522110" cy="4351339"/>
          </a:xfrm>
        </p:spPr>
        <p:txBody>
          <a:bodyPr>
            <a:normAutofit/>
          </a:bodyPr>
          <a:lstStyle/>
          <a:p>
            <a:r>
              <a:rPr lang="en-US" sz="2600" dirty="0"/>
              <a:t>Transferred between atmosphere and </a:t>
            </a:r>
            <a:r>
              <a:rPr lang="en-US" sz="2600" b="1" dirty="0">
                <a:solidFill>
                  <a:srgbClr val="134F5C"/>
                </a:solidFill>
              </a:rPr>
              <a:t>biosphere</a:t>
            </a:r>
            <a:r>
              <a:rPr lang="en-US" sz="2600" dirty="0"/>
              <a:t> – life between organisms (carbohydrates) and the atmosphere (carbon dioxide)</a:t>
            </a:r>
          </a:p>
          <a:p>
            <a:r>
              <a:rPr lang="en-US" sz="2600" dirty="0"/>
              <a:t>Turned into carbs by photosynthesis, released into atmosphere through cellular respiration, </a:t>
            </a:r>
            <a:r>
              <a:rPr lang="en-US" sz="2600" b="1" dirty="0">
                <a:solidFill>
                  <a:srgbClr val="134F5C"/>
                </a:solidFill>
              </a:rPr>
              <a:t>decomposition</a:t>
            </a:r>
            <a:r>
              <a:rPr lang="en-US" sz="2600" dirty="0">
                <a:solidFill>
                  <a:schemeClr val="tx1"/>
                </a:solidFill>
              </a:rPr>
              <a:t> – dead organic matter broken down, releasing nutrients into environment, </a:t>
            </a:r>
            <a:r>
              <a:rPr lang="en-US" sz="2600" b="1" dirty="0">
                <a:solidFill>
                  <a:srgbClr val="134F5C"/>
                </a:solidFill>
              </a:rPr>
              <a:t>combustion</a:t>
            </a:r>
            <a:r>
              <a:rPr lang="en-US" sz="2600" dirty="0"/>
              <a:t> – substance reacts with an oxidant, producing heat and light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21C823-46DF-3381-A793-48A951654C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8360110"/>
              </p:ext>
            </p:extLst>
          </p:nvPr>
        </p:nvGraphicFramePr>
        <p:xfrm>
          <a:off x="9634219" y="247849"/>
          <a:ext cx="2032000" cy="34957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9067929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34F5C"/>
                          </a:solidFill>
                        </a:rPr>
                        <a:t>Carbon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806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Biosphere, Atmosphere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318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Carbohydrates in organisms, CO</a:t>
                      </a:r>
                      <a:r>
                        <a:rPr lang="en-US" baseline="-25000" dirty="0"/>
                        <a:t>2 </a:t>
                      </a:r>
                      <a:r>
                        <a:rPr lang="en-US" dirty="0"/>
                        <a:t>in atmosphere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69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Photosynthesis, Cellular Respiration, Decomposition, Combustion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817049"/>
                  </a:ext>
                </a:extLst>
              </a:tr>
            </a:tbl>
          </a:graphicData>
        </a:graphic>
      </p:graphicFrame>
      <p:pic>
        <p:nvPicPr>
          <p:cNvPr id="4098" name="Picture 2" descr="Carbon Cycle Diagram | Center for Science Education">
            <a:extLst>
              <a:ext uri="{FF2B5EF4-FFF2-40B4-BE49-F238E27FC236}">
                <a16:creationId xmlns:a16="http://schemas.microsoft.com/office/drawing/2014/main" id="{452EB084-9051-530C-F65D-06015CA61A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8440" y="3873910"/>
            <a:ext cx="3083559" cy="298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473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502"/>
    </mc:Choice>
    <mc:Fallback xmlns="">
      <p:transition spd="slow" advTm="7550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E00D0-A4D6-AC90-0186-71D2DBAA2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Biogeochemical Cycles: Nitrogen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CA2377-5067-B95C-1B4F-24E91A41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664" y="1388950"/>
            <a:ext cx="5580375" cy="5365811"/>
          </a:xfrm>
        </p:spPr>
        <p:txBody>
          <a:bodyPr>
            <a:normAutofit/>
          </a:bodyPr>
          <a:lstStyle/>
          <a:p>
            <a:r>
              <a:rPr lang="en-US" sz="2600" dirty="0"/>
              <a:t>Largest reservoir is atmosphere</a:t>
            </a:r>
          </a:p>
          <a:p>
            <a:pPr lvl="1"/>
            <a:r>
              <a:rPr lang="en-US" sz="2300" dirty="0"/>
              <a:t>Certain bacteria in soil fix nitrogen gas (</a:t>
            </a:r>
            <a:r>
              <a:rPr lang="en-US" sz="2300" b="1" dirty="0">
                <a:solidFill>
                  <a:srgbClr val="134F5C"/>
                </a:solidFill>
              </a:rPr>
              <a:t>fixation</a:t>
            </a:r>
            <a:r>
              <a:rPr lang="en-US" sz="2300" dirty="0"/>
              <a:t>) N</a:t>
            </a:r>
            <a:r>
              <a:rPr lang="en-US" sz="2300" baseline="-25000" dirty="0"/>
              <a:t>2 </a:t>
            </a:r>
            <a:r>
              <a:rPr lang="en-US" sz="2300" dirty="0"/>
              <a:t>-&gt;</a:t>
            </a:r>
            <a:r>
              <a:rPr lang="en-US" dirty="0"/>
              <a:t> </a:t>
            </a:r>
            <a:r>
              <a:rPr lang="en-US" sz="2300" dirty="0"/>
              <a:t>NH</a:t>
            </a:r>
            <a:r>
              <a:rPr lang="en-US" sz="2300" baseline="-25000" dirty="0"/>
              <a:t>3 </a:t>
            </a:r>
            <a:r>
              <a:rPr lang="en-US" sz="2300" dirty="0"/>
              <a:t>– ammonia, becomes ammonium through soil (NH</a:t>
            </a:r>
            <a:r>
              <a:rPr lang="en-US" sz="2300" baseline="-25000" dirty="0"/>
              <a:t>4</a:t>
            </a:r>
            <a:r>
              <a:rPr lang="en-US" sz="2300" dirty="0"/>
              <a:t>+)</a:t>
            </a:r>
          </a:p>
          <a:p>
            <a:pPr lvl="1"/>
            <a:r>
              <a:rPr lang="en-US" sz="2300" dirty="0"/>
              <a:t>Ammonia also converted to nitrates (</a:t>
            </a:r>
            <a:r>
              <a:rPr lang="en-US" sz="2300" b="1" dirty="0">
                <a:solidFill>
                  <a:srgbClr val="134F5C"/>
                </a:solidFill>
              </a:rPr>
              <a:t>nitrification</a:t>
            </a:r>
            <a:r>
              <a:rPr lang="en-US" sz="2300" dirty="0"/>
              <a:t>)</a:t>
            </a:r>
          </a:p>
          <a:p>
            <a:pPr lvl="1"/>
            <a:r>
              <a:rPr lang="en-US" sz="2300" dirty="0"/>
              <a:t>Plants get nutrients and bacteria get compounds from the plant (</a:t>
            </a:r>
            <a:r>
              <a:rPr lang="en-US" sz="2300" b="1" dirty="0">
                <a:solidFill>
                  <a:srgbClr val="134F5C"/>
                </a:solidFill>
              </a:rPr>
              <a:t>assimilation</a:t>
            </a:r>
            <a:r>
              <a:rPr lang="en-US" sz="2300" dirty="0"/>
              <a:t>)</a:t>
            </a:r>
          </a:p>
          <a:p>
            <a:pPr lvl="1"/>
            <a:r>
              <a:rPr lang="en-US" sz="2300" dirty="0"/>
              <a:t>When organisms die ammonia is released into soil (</a:t>
            </a:r>
            <a:r>
              <a:rPr lang="en-US" sz="2300" b="1" dirty="0">
                <a:solidFill>
                  <a:srgbClr val="134F5C"/>
                </a:solidFill>
              </a:rPr>
              <a:t>ammonification</a:t>
            </a:r>
            <a:r>
              <a:rPr lang="en-US" sz="2300" dirty="0"/>
              <a:t>) and nitrates converted back to gas (</a:t>
            </a:r>
            <a:r>
              <a:rPr lang="en-US" sz="2300" b="1" dirty="0">
                <a:solidFill>
                  <a:srgbClr val="134F5C"/>
                </a:solidFill>
              </a:rPr>
              <a:t>denitrification</a:t>
            </a:r>
            <a:r>
              <a:rPr lang="en-US" sz="2300" dirty="0"/>
              <a:t>) by bacteria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FFB5E10-66D8-7ECA-F914-FF8C562F13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5205768"/>
              </p:ext>
            </p:extLst>
          </p:nvPr>
        </p:nvGraphicFramePr>
        <p:xfrm>
          <a:off x="9917471" y="727551"/>
          <a:ext cx="2032000" cy="46339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7259608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34F5C"/>
                          </a:solidFill>
                        </a:rPr>
                        <a:t>Nitrogen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806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Biosphere, Atmosphere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318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Most in atmosphere, when fixed N</a:t>
                      </a:r>
                      <a:r>
                        <a:rPr lang="en-US" baseline="-25000" dirty="0"/>
                        <a:t>2 </a:t>
                      </a:r>
                      <a:r>
                        <a:rPr lang="en-US" dirty="0"/>
                        <a:t>becomes NO</a:t>
                      </a:r>
                      <a:r>
                        <a:rPr lang="en-US" baseline="-25000" dirty="0"/>
                        <a:t>3</a:t>
                      </a:r>
                      <a:r>
                        <a:rPr lang="en-US" dirty="0"/>
                        <a:t>- and NH</a:t>
                      </a:r>
                      <a:r>
                        <a:rPr lang="en-US" baseline="-25000" dirty="0"/>
                        <a:t>3 </a:t>
                      </a:r>
                      <a:r>
                        <a:rPr lang="en-US" dirty="0"/>
                        <a:t>by microorganisms in soil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69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Fixation, assimilation, ammonification, nitrification, denitrification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817049"/>
                  </a:ext>
                </a:extLst>
              </a:tr>
            </a:tbl>
          </a:graphicData>
        </a:graphic>
      </p:graphicFrame>
      <p:pic>
        <p:nvPicPr>
          <p:cNvPr id="5122" name="Picture 2" descr="What is nitrogen cycle By Unacademy">
            <a:extLst>
              <a:ext uri="{FF2B5EF4-FFF2-40B4-BE49-F238E27FC236}">
                <a16:creationId xmlns:a16="http://schemas.microsoft.com/office/drawing/2014/main" id="{18846546-9B98-8657-1B56-5839D5FA4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6" t="9193" r="2532"/>
          <a:stretch>
            <a:fillRect/>
          </a:stretch>
        </p:blipFill>
        <p:spPr bwMode="auto">
          <a:xfrm>
            <a:off x="5492955" y="2275010"/>
            <a:ext cx="4345858" cy="3593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916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134"/>
    </mc:Choice>
    <mc:Fallback xmlns="">
      <p:transition spd="slow" advTm="12113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45996-51EC-4987-15A9-E7F7FC0AE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Biogeochemical Cycles: Phosphorus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F5087-F9B6-948A-3650-33AC6AFA0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39813" cy="4351339"/>
          </a:xfrm>
        </p:spPr>
        <p:txBody>
          <a:bodyPr>
            <a:normAutofit/>
          </a:bodyPr>
          <a:lstStyle/>
          <a:p>
            <a:r>
              <a:rPr lang="en-US" sz="2600" dirty="0"/>
              <a:t>Weathering rocks release phosphate (PO</a:t>
            </a:r>
            <a:r>
              <a:rPr lang="en-US" sz="2600" baseline="-25000" dirty="0"/>
              <a:t>4</a:t>
            </a:r>
            <a:r>
              <a:rPr lang="en-US" sz="2600" baseline="30000" dirty="0"/>
              <a:t>3</a:t>
            </a:r>
            <a:r>
              <a:rPr lang="en-US" sz="2600" dirty="0"/>
              <a:t>-) into soil and groundwater</a:t>
            </a:r>
          </a:p>
          <a:p>
            <a:r>
              <a:rPr lang="en-US" sz="2600" dirty="0"/>
              <a:t>Taken up by plants -&gt; transferred to animals</a:t>
            </a:r>
          </a:p>
          <a:p>
            <a:r>
              <a:rPr lang="en-US" sz="2600" dirty="0"/>
              <a:t>Returns to the soil through decomposition and excretion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A9A0CB8-0AE6-A204-66AF-E6865C1195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111624"/>
              </p:ext>
            </p:extLst>
          </p:nvPr>
        </p:nvGraphicFramePr>
        <p:xfrm>
          <a:off x="9966632" y="2205894"/>
          <a:ext cx="2032000" cy="34957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9883654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34F5C"/>
                          </a:solidFill>
                        </a:rPr>
                        <a:t>Phosphorus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806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Biosphere, Hydrosphere,</a:t>
                      </a:r>
                    </a:p>
                    <a:p>
                      <a:r>
                        <a:rPr lang="en-US" dirty="0"/>
                        <a:t>Lithosphere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318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Rocks, soil and groundwater, plants, animals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69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Weathering, consumption, decomposition, excretion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817049"/>
                  </a:ext>
                </a:extLst>
              </a:tr>
            </a:tbl>
          </a:graphicData>
        </a:graphic>
      </p:graphicFrame>
      <p:pic>
        <p:nvPicPr>
          <p:cNvPr id="6148" name="Picture 4" descr="Plant Life: Phosphorus Cycle">
            <a:extLst>
              <a:ext uri="{FF2B5EF4-FFF2-40B4-BE49-F238E27FC236}">
                <a16:creationId xmlns:a16="http://schemas.microsoft.com/office/drawing/2014/main" id="{711911C2-D90F-80BC-CC88-E5B8331B1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572" y="2148681"/>
            <a:ext cx="3619500" cy="370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78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58"/>
    </mc:Choice>
    <mc:Fallback xmlns="">
      <p:transition spd="slow" advTm="45058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D8703-29F2-0C4F-28C6-86C866CDC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Autotrophs vs. Heterotrophs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00BB7-3131-0680-0FCD-F64CC9100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7679" y="1446762"/>
            <a:ext cx="6369765" cy="5268670"/>
          </a:xfrm>
        </p:spPr>
        <p:txBody>
          <a:bodyPr>
            <a:normAutofit lnSpcReduction="10000"/>
          </a:bodyPr>
          <a:lstStyle/>
          <a:p>
            <a:r>
              <a:rPr lang="en-US" sz="2600" b="1" dirty="0">
                <a:solidFill>
                  <a:srgbClr val="134F5C"/>
                </a:solidFill>
              </a:rPr>
              <a:t>Autotrophs</a:t>
            </a:r>
            <a:r>
              <a:rPr lang="en-US" sz="2600" dirty="0"/>
              <a:t> (producers) – capture energy from environment</a:t>
            </a:r>
          </a:p>
          <a:p>
            <a:pPr lvl="1"/>
            <a:r>
              <a:rPr lang="en-US" sz="2300" b="1" dirty="0">
                <a:solidFill>
                  <a:srgbClr val="134F5C"/>
                </a:solidFill>
              </a:rPr>
              <a:t>Photosynthetic</a:t>
            </a:r>
            <a:r>
              <a:rPr lang="en-US" sz="2300" dirty="0"/>
              <a:t> – energy captured from the sun (plants, algae)</a:t>
            </a:r>
          </a:p>
          <a:p>
            <a:pPr lvl="1"/>
            <a:r>
              <a:rPr lang="en-US" sz="2300" b="1" dirty="0">
                <a:solidFill>
                  <a:srgbClr val="134F5C"/>
                </a:solidFill>
              </a:rPr>
              <a:t>Chemosynthetic</a:t>
            </a:r>
            <a:r>
              <a:rPr lang="en-US" sz="2300" dirty="0"/>
              <a:t> – energy from inorganic molecules, in the absence of oxygen, sunlight</a:t>
            </a:r>
            <a:endParaRPr lang="en-US" sz="2600" dirty="0"/>
          </a:p>
          <a:p>
            <a:r>
              <a:rPr lang="en-US" sz="2600" b="1" dirty="0">
                <a:solidFill>
                  <a:srgbClr val="134F5C"/>
                </a:solidFill>
              </a:rPr>
              <a:t>Heterotrophs</a:t>
            </a:r>
            <a:r>
              <a:rPr lang="en-US" sz="2600" dirty="0"/>
              <a:t> (consumers) – capture energy in carbon compounds by consuming energy from organic matter in autotrophs</a:t>
            </a:r>
          </a:p>
          <a:p>
            <a:pPr lvl="1"/>
            <a:r>
              <a:rPr lang="en-US" sz="2300" dirty="0"/>
              <a:t>Metabolize carbohydrates, proteins, lipids for energy</a:t>
            </a:r>
          </a:p>
          <a:p>
            <a:pPr lvl="1"/>
            <a:r>
              <a:rPr lang="en-US" sz="2300" dirty="0"/>
              <a:t>Herbivores, omnivores, carnivores, decomposers, scavengers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AADE5E-97D1-B356-4D41-143E23481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444" y="1962088"/>
            <a:ext cx="5366877" cy="344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91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810"/>
    </mc:Choice>
    <mc:Fallback xmlns="">
      <p:transition spd="slow" advTm="76810"/>
    </mc:Fallback>
  </mc:AlternateContent>
</p:sld>
</file>

<file path=ppt/theme/theme1.xml><?xml version="1.0" encoding="utf-8"?>
<a:theme xmlns:a="http://schemas.openxmlformats.org/drawingml/2006/main" name="FunkyShapesVTI">
  <a:themeElements>
    <a:clrScheme name="Custom 15">
      <a:dk1>
        <a:srgbClr val="000000"/>
      </a:dk1>
      <a:lt1>
        <a:srgbClr val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AP Study Font">
      <a:majorFont>
        <a:latin typeface="Kalam Bold"/>
        <a:ea typeface=""/>
        <a:cs typeface=""/>
      </a:majorFont>
      <a:minorFont>
        <a:latin typeface="Cambr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 Bio 8.1</Template>
  <TotalTime>2448</TotalTime>
  <Words>634</Words>
  <Application>Microsoft Office PowerPoint</Application>
  <PresentationFormat>Widescreen</PresentationFormat>
  <Paragraphs>74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Arial</vt:lpstr>
      <vt:lpstr>Cambria</vt:lpstr>
      <vt:lpstr>Fredericka the Great</vt:lpstr>
      <vt:lpstr>Kalam</vt:lpstr>
      <vt:lpstr>FunkyShapesVTI</vt:lpstr>
      <vt:lpstr>AP BIO</vt:lpstr>
      <vt:lpstr>Objectives</vt:lpstr>
      <vt:lpstr>Organisms Need Energy</vt:lpstr>
      <vt:lpstr>Energy Flows and Matter Cycles</vt:lpstr>
      <vt:lpstr>Biogeochemical Cycles: Water</vt:lpstr>
      <vt:lpstr>Biogeochemical Cycles: Carbon</vt:lpstr>
      <vt:lpstr>Biogeochemical Cycles: Nitrogen</vt:lpstr>
      <vt:lpstr>Biogeochemical Cycles: Phosphorus</vt:lpstr>
      <vt:lpstr>Autotrophs vs. Heterotrophs</vt:lpstr>
      <vt:lpstr>Trophic Levels and Changes in Energy</vt:lpstr>
      <vt:lpstr>Energy Flow Through Ecosystems Review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Karpoukhin</dc:creator>
  <cp:lastModifiedBy>Daniel Karpoukhin</cp:lastModifiedBy>
  <cp:revision>19</cp:revision>
  <dcterms:created xsi:type="dcterms:W3CDTF">2025-08-03T00:16:27Z</dcterms:created>
  <dcterms:modified xsi:type="dcterms:W3CDTF">2025-08-15T05:19:27Z</dcterms:modified>
</cp:coreProperties>
</file>

<file path=docProps/thumbnail.jpeg>
</file>